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1" r:id="rId5"/>
    <p:sldId id="259" r:id="rId6"/>
    <p:sldId id="265" r:id="rId7"/>
    <p:sldId id="264" r:id="rId8"/>
    <p:sldId id="263" r:id="rId9"/>
    <p:sldId id="262" r:id="rId10"/>
    <p:sldId id="260" r:id="rId11"/>
    <p:sldId id="266" r:id="rId1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61" autoAdjust="0"/>
    <p:restoredTop sz="93792" autoAdjust="0"/>
  </p:normalViewPr>
  <p:slideViewPr>
    <p:cSldViewPr snapToGrid="0">
      <p:cViewPr varScale="1">
        <p:scale>
          <a:sx n="67" d="100"/>
          <a:sy n="67" d="100"/>
        </p:scale>
        <p:origin x="8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AFB33-A97A-4C96-BE16-8D0286854075}" type="datetimeFigureOut">
              <a:rPr lang="da-DK" smtClean="0"/>
              <a:t>24-08-2022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84BDF-BEF0-436E-8BA3-3E8F4B785C8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2265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/>
            <a:r>
              <a:rPr lang="da-DK" b="0" i="0" dirty="0">
                <a:solidFill>
                  <a:srgbClr val="000000"/>
                </a:solidFill>
                <a:effectLst/>
                <a:latin typeface="Exo 2"/>
              </a:rPr>
              <a:t>Ske-teorien (The </a:t>
            </a:r>
            <a:r>
              <a:rPr lang="da-DK" b="0" i="0" dirty="0" err="1">
                <a:solidFill>
                  <a:srgbClr val="000000"/>
                </a:solidFill>
                <a:effectLst/>
                <a:latin typeface="Exo 2"/>
              </a:rPr>
              <a:t>Spoon</a:t>
            </a:r>
            <a:r>
              <a:rPr lang="da-DK" b="0" i="0" dirty="0">
                <a:solidFill>
                  <a:srgbClr val="000000"/>
                </a:solidFill>
                <a:effectLst/>
                <a:latin typeface="Exo 2"/>
              </a:rPr>
              <a:t> </a:t>
            </a:r>
            <a:r>
              <a:rPr lang="da-DK" b="0" i="0" dirty="0" err="1">
                <a:solidFill>
                  <a:srgbClr val="000000"/>
                </a:solidFill>
                <a:effectLst/>
                <a:latin typeface="Exo 2"/>
              </a:rPr>
              <a:t>Theory</a:t>
            </a:r>
            <a:r>
              <a:rPr lang="da-DK" b="0" i="0" dirty="0">
                <a:solidFill>
                  <a:srgbClr val="000000"/>
                </a:solidFill>
                <a:effectLst/>
                <a:latin typeface="Exo 2"/>
              </a:rPr>
              <a:t>) handler om de valg, man er nødt til at træffe, hvis smerter og træthed er en del af din hverdag. Den er opfundet af en kvinde med gigt- og bindevævssygdommen lupus, som en dag, hun sidder på en restaurant sammen med sin veninde, skal forklare, hvordan det er at leve med en kronisk sygdom.</a:t>
            </a:r>
          </a:p>
          <a:p>
            <a:pPr algn="l" fontAlgn="base"/>
            <a:r>
              <a:rPr lang="da-DK" b="0" i="0" dirty="0">
                <a:solidFill>
                  <a:srgbClr val="000000"/>
                </a:solidFill>
                <a:effectLst/>
                <a:latin typeface="Exo 2"/>
              </a:rPr>
              <a:t>Hun samler 12 skeer sammen. De repræsenterer den energi, hun har til rådighed, når hun vågner om morgenen. Hver ske repræsenterer en handling, som kræver energi: at komme ud af sengen, gå i bad, spise morgenmad – så har hun allerede brugt tre! Og hvis hun ikke tænker sig grundigt om, er de resterende ni skeer brugt, allerede før hun når frokost.</a:t>
            </a:r>
          </a:p>
          <a:p>
            <a:pPr algn="l" fontAlgn="base"/>
            <a:r>
              <a:rPr lang="da-DK" b="0" i="0" dirty="0">
                <a:solidFill>
                  <a:srgbClr val="000000"/>
                </a:solidFill>
                <a:effectLst/>
                <a:latin typeface="Exo 2"/>
              </a:rPr>
              <a:t>Nogle dage er der færre skeer – andre dage et par ekstra. Og nogle af handlingerne koster måske mere end én ske. Men ressourcerne er altid begrænsede.</a:t>
            </a:r>
          </a:p>
          <a:p>
            <a:pPr algn="l" fontAlgn="base"/>
            <a:r>
              <a:rPr lang="da-DK" b="0" i="0" dirty="0">
                <a:solidFill>
                  <a:srgbClr val="000000"/>
                </a:solidFill>
                <a:effectLst/>
                <a:latin typeface="Exo 2"/>
              </a:rPr>
              <a:t>Ske-teorien kan hjælpe dig med at prioritere dine daglige gøremål: Skal jeg bruge tre skeer på at støvsuge – eller to på at mødes med en ven? Men den kan også bruges til at forklare dine venner og din familie, hvordan </a:t>
            </a:r>
            <a:r>
              <a:rPr lang="da-DK" b="0" i="1" dirty="0">
                <a:solidFill>
                  <a:srgbClr val="000000"/>
                </a:solidFill>
                <a:effectLst/>
                <a:latin typeface="Exo 2"/>
              </a:rPr>
              <a:t>dit</a:t>
            </a:r>
            <a:r>
              <a:rPr lang="da-DK" b="0" i="0" dirty="0">
                <a:solidFill>
                  <a:srgbClr val="000000"/>
                </a:solidFill>
                <a:effectLst/>
                <a:latin typeface="Exo 2"/>
              </a:rPr>
              <a:t> energi-regnskab fungerer. At de handlinger, man som rask ikke tænker over, men bare udfører, for dig er udtryk for valg, prioriteringer – og en hel masse fravalg.</a:t>
            </a:r>
          </a:p>
          <a:p>
            <a:r>
              <a:rPr lang="da-DK" dirty="0"/>
              <a:t>Vi er alle forskellige – kan ikke sammenligne.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84BDF-BEF0-436E-8BA3-3E8F4B785C82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6257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Du kan støtte din pårørende i samtalen ved egen læge /endokrinolog. </a:t>
            </a:r>
          </a:p>
          <a:p>
            <a:r>
              <a:rPr lang="da-DK" dirty="0"/>
              <a:t>- Inden samtalen kan du støtte din pårørende i at skrevet dagbog over symptomer, være opmærksom på ændringer i funktionsniveau og koncentration/hukommelse, opmærksomhed på humørændringer, hjælpe med at få lavet en huskeliste til samtalen.</a:t>
            </a:r>
          </a:p>
          <a:p>
            <a:r>
              <a:rPr lang="da-DK" dirty="0"/>
              <a:t>- Under samtalen kan du som pårørende være med til at sikre at de ting i har aftalt hjemmefra skal drøftes med lægen, også bliver drøftet. Du kan som pårørende støtte op om at der bliver handlet/taget hånd om de udfordringer der måtte være. </a:t>
            </a:r>
          </a:p>
          <a:p>
            <a:r>
              <a:rPr lang="da-DK" dirty="0"/>
              <a:t>Der kan være en vis sårbarhed forbundet med at have lavt stofskifte. Man har måske tidligere været meget aktiv og være i stand til at have mange bolde i luften – og magter nu meget mindre end tidligere, har svært ved at huske og koncentrere sig – </a:t>
            </a:r>
          </a:p>
          <a:p>
            <a:r>
              <a:rPr lang="da-DK" dirty="0"/>
              <a:t>Det kan for nogen være svært at genkende sig selv, det kan påvirke ens selvtillid/selvværd og øge sårbarheden yderligere. I den situation kan det være svært at have overskud til at indgå i samtalen med egen læge og være vedholdende i forhold til sine symptomer og manglende effekt af behandling.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84BDF-BEF0-436E-8BA3-3E8F4B785C82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96672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Du kan støtte din pårørende i samtalen ved egen læge /endokrinolog. </a:t>
            </a:r>
          </a:p>
          <a:p>
            <a:r>
              <a:rPr lang="da-DK" dirty="0"/>
              <a:t>- Inden samtalen kan du støtte din pårørende i at skrevet dagbog over symptomer, være opmærksom på ændringer i funktionsniveau og koncentration/hukommelse, opmærksomhed på humørændringer, hjælpe med at få lavet en huskeliste til samtalen.</a:t>
            </a:r>
          </a:p>
          <a:p>
            <a:r>
              <a:rPr lang="da-DK" dirty="0"/>
              <a:t>- Under samtalen kan du som pårørende være med til at sikre at de ting i har aftalt hjemmefra skal drøftes med lægen, også bliver drøftet. Du kan som pårørende støtte op om at der bliver handlet/taget hånd om de udfordringer der måtte være. </a:t>
            </a:r>
          </a:p>
          <a:p>
            <a:r>
              <a:rPr lang="da-DK" dirty="0"/>
              <a:t>Der kan være en vis sårbarhed forbundet med at have lavt stofskifte. Man har måske tidligere været meget aktiv og være i stand til at have mange bolde i luften – og magter nu meget mindre end tidligere, har svært ved at huske og koncentrere sig – </a:t>
            </a:r>
          </a:p>
          <a:p>
            <a:r>
              <a:rPr lang="da-DK" dirty="0"/>
              <a:t>Det kan for nogen være svært at genkende sig selv, det kan påvirke ens selvtillid/selvværd og øge sårbarheden yderligere. I den situation kan det være svært at have overskud til at indgå i samtalen med egen læge og være vedholdende i forhold til sine symptomer og manglende effekt af behandling.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084BDF-BEF0-436E-8BA3-3E8F4B785C82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13414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B986D8-41C7-43AE-B17B-73F97F6692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0B44928-8410-4DDC-AF27-92BB261352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952C61D-8981-4F9E-BC25-CA2AB5E93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8228-CE79-45D6-9CED-8B657AB47CE9}" type="datetimeFigureOut">
              <a:rPr lang="da-DK" smtClean="0"/>
              <a:t>24-08-2022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2315EBF-62AD-4EC4-A578-678E08FF2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F8FC801-B86B-423F-A268-287BE2C30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6E84B-0ED7-4163-96C1-8E54765FF3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2443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A0A3DF-7F8B-4AD3-A668-2D5C1B793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2CEA62F-37C6-4A6D-928C-8D90FE7C9C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44E0847-58A4-4F95-BC41-C7E3F4D80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8228-CE79-45D6-9CED-8B657AB47CE9}" type="datetimeFigureOut">
              <a:rPr lang="da-DK" smtClean="0"/>
              <a:t>24-08-2022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602A8AB-BD75-48F0-A15F-CD1744A7E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57847BD-1EB9-4F22-9356-F0C885D94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6E84B-0ED7-4163-96C1-8E54765FF3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578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08BB57E5-7C2A-4383-AD62-120BBA01A6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7B86B17A-B375-4862-BAF1-7139D8F178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4F7343E-3601-4C55-82F7-9CBF6985B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8228-CE79-45D6-9CED-8B657AB47CE9}" type="datetimeFigureOut">
              <a:rPr lang="da-DK" smtClean="0"/>
              <a:t>24-08-2022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9D74C49-E260-4543-966B-55BC1FAA7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1E37E8B-30B2-4162-A61B-8B7B79EB0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6E84B-0ED7-4163-96C1-8E54765FF3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13114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F0CA37-A558-4F4F-A62A-A5A954BFE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B132C54-4D0A-438B-99AE-7AA9560E8F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A39CF46-1116-402A-8DBE-081D6A352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8228-CE79-45D6-9CED-8B657AB47CE9}" type="datetimeFigureOut">
              <a:rPr lang="da-DK" smtClean="0"/>
              <a:t>24-08-2022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38B2318-7D37-4DC3-BDA7-7ED288AFC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069AD17-E835-4C83-A667-081A1FB1B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6E84B-0ED7-4163-96C1-8E54765FF3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86272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148296-24CD-42F8-805C-68F36A2BD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5F3CE7C-AF4E-4A4A-BF6B-C3979C0E7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004DB43-B9EC-4E1B-9604-DD6F3B247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8228-CE79-45D6-9CED-8B657AB47CE9}" type="datetimeFigureOut">
              <a:rPr lang="da-DK" smtClean="0"/>
              <a:t>24-08-2022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CF6D18B-7C69-425A-8029-D1F78DDD1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F4E02A7-0D99-491D-B297-AF048BCDB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6E84B-0ED7-4163-96C1-8E54765FF3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13585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3B4BC1-ECBF-4A1F-B202-CC22981A4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572AD7F-90F7-42F3-868E-83C69E11B6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9350464F-4966-42E9-A8A0-46652F702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A2C87F9-CAA6-4A68-9FD3-6941C0F7D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8228-CE79-45D6-9CED-8B657AB47CE9}" type="datetimeFigureOut">
              <a:rPr lang="da-DK" smtClean="0"/>
              <a:t>24-08-2022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D181081-F265-425B-896C-B51AE77F1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2699BD66-E633-4A68-B98C-BD01A4601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6E84B-0ED7-4163-96C1-8E54765FF3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88594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19EF0A-FB4B-48BA-A709-222E74065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60DF597-046F-489F-B549-3BBBB02AA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2017A1C-F61D-442F-830C-8770EA1E51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D23BE137-73F2-4167-83E7-0CF0BE553C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2AECD522-DEEF-458A-921F-6E7AA2B045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B2E25466-80AC-4BB7-BCD1-7A17626FD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8228-CE79-45D6-9CED-8B657AB47CE9}" type="datetimeFigureOut">
              <a:rPr lang="da-DK" smtClean="0"/>
              <a:t>24-08-2022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81B2AF5C-A161-494D-89E4-3B429B8E0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AE2C6DDE-6B30-443F-853D-9D8561656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6E84B-0ED7-4163-96C1-8E54765FF3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24094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64D1F2-EA5C-46D1-8FD6-4641C40C1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446B45CE-2229-4C78-8A48-BFDC46B3E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8228-CE79-45D6-9CED-8B657AB47CE9}" type="datetimeFigureOut">
              <a:rPr lang="da-DK" smtClean="0"/>
              <a:t>24-08-2022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D43DFFDD-91C2-45ED-981E-1B4D9220F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3BE619EF-1CD4-4AF8-B93F-C9FE33835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6E84B-0ED7-4163-96C1-8E54765FF3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9246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097FD812-C3E9-42CC-A7CC-6EA2E7646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8228-CE79-45D6-9CED-8B657AB47CE9}" type="datetimeFigureOut">
              <a:rPr lang="da-DK" smtClean="0"/>
              <a:t>24-08-2022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9C1BA01C-B4C6-44B4-B22F-5650CB20D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3EE3DE9A-5D22-471E-BB58-09EED10E9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6E84B-0ED7-4163-96C1-8E54765FF3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519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132013-B8BF-4770-A763-C5EC1C752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5B3E699-4F47-4E0C-A67A-0CDAEEB56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88293535-3AB2-43DB-B6AA-F00F32E29D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9B2AC733-386B-4A70-9D1C-6142F2DF8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8228-CE79-45D6-9CED-8B657AB47CE9}" type="datetimeFigureOut">
              <a:rPr lang="da-DK" smtClean="0"/>
              <a:t>24-08-2022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883CC07C-D972-4B69-8FD1-39ABECFCB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379F585-402D-4828-BB23-F6B0D8490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6E84B-0ED7-4163-96C1-8E54765FF3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4881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B845C3-E54D-4EB9-AF72-06C1F2D63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059EA1E8-1814-4307-8AB2-631F0F4F3C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C426C87-89D9-40D1-8345-3E9DEF2366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C46DC3E-DA71-4AD5-BBB1-C35EA8A32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F8228-CE79-45D6-9CED-8B657AB47CE9}" type="datetimeFigureOut">
              <a:rPr lang="da-DK" smtClean="0"/>
              <a:t>24-08-2022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846A8CE1-D830-4786-B2ED-7C044455A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C24F3903-A592-4760-A1B4-3553C6A07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6E84B-0ED7-4163-96C1-8E54765FF3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39595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ABAB5875-D25B-4A26-8842-0744AA2411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FCFDDC3-786F-4F69-8A2D-DB31A300DA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B9AD62E-AC35-4542-861A-FA6F1C47E3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F8228-CE79-45D6-9CED-8B657AB47CE9}" type="datetimeFigureOut">
              <a:rPr lang="da-DK" smtClean="0"/>
              <a:t>24-08-2022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8A16E60-7141-44A8-8D9B-1E998502D6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E1FE318-0B9A-488E-8AF2-4CBE144204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6E84B-0ED7-4163-96C1-8E54765FF3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7959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F4F1C7-DD75-4679-BB7E-88A61D7ADF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Pårørende til en med </a:t>
            </a:r>
            <a:br>
              <a:rPr lang="da-DK" dirty="0"/>
            </a:br>
            <a:r>
              <a:rPr lang="da-DK" dirty="0"/>
              <a:t>lavt stofskifte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C1AA133-F78B-4702-BF63-65AB6F80D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36238"/>
            <a:ext cx="9144000" cy="1655762"/>
          </a:xfrm>
        </p:spPr>
        <p:txBody>
          <a:bodyPr/>
          <a:lstStyle/>
          <a:p>
            <a:r>
              <a:rPr lang="da-DK" dirty="0"/>
              <a:t>Bliv klogere på sygdommen lavt stofskifte og </a:t>
            </a:r>
          </a:p>
          <a:p>
            <a:r>
              <a:rPr lang="da-DK" dirty="0"/>
              <a:t>hvordan det er at leve med den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B7C73A7C-F290-49B5-9007-EDE667EE01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1" t="19671" r="72570" b="32402"/>
          <a:stretch/>
        </p:blipFill>
        <p:spPr bwMode="auto">
          <a:xfrm>
            <a:off x="191128" y="168207"/>
            <a:ext cx="1550942" cy="1562531"/>
          </a:xfrm>
          <a:prstGeom prst="rect">
            <a:avLst/>
          </a:prstGeom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60F8ACEC-C2C1-3391-03B8-76421AE33C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825" y="6219999"/>
            <a:ext cx="2111592" cy="596525"/>
          </a:xfrm>
          <a:prstGeom prst="rect">
            <a:avLst/>
          </a:prstGeom>
          <a:effectLst/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0C71E7BD-F73E-A548-2231-9328124F68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079" y="5934269"/>
            <a:ext cx="911920" cy="91420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4194004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0F718A-4936-4A7F-BE41-CF813CF9B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8360" y="286690"/>
            <a:ext cx="10515600" cy="1325563"/>
          </a:xfrm>
        </p:spPr>
        <p:txBody>
          <a:bodyPr/>
          <a:lstStyle/>
          <a:p>
            <a:r>
              <a:rPr lang="da-DK" dirty="0"/>
              <a:t>Hvad kan du gøre som pårørende?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9F0DD53-F145-40FC-9532-E1C7D49F8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2070" y="1917065"/>
            <a:ext cx="8053440" cy="4351338"/>
          </a:xfrm>
        </p:spPr>
        <p:txBody>
          <a:bodyPr>
            <a:normAutofit/>
          </a:bodyPr>
          <a:lstStyle/>
          <a:p>
            <a:r>
              <a:rPr lang="da-DK" dirty="0"/>
              <a:t>Vær nysgerrig</a:t>
            </a:r>
          </a:p>
          <a:p>
            <a:r>
              <a:rPr lang="da-DK" dirty="0"/>
              <a:t>Spørg om der er noget du kan hjælpe med</a:t>
            </a:r>
          </a:p>
          <a:p>
            <a:r>
              <a:rPr lang="da-DK" dirty="0"/>
              <a:t>Hjælp med at prioritere</a:t>
            </a:r>
          </a:p>
          <a:p>
            <a:r>
              <a:rPr lang="da-DK" dirty="0"/>
              <a:t>Hjælp med at huske medicin</a:t>
            </a:r>
          </a:p>
          <a:p>
            <a:r>
              <a:rPr lang="da-DK" dirty="0"/>
              <a:t>Vær tålmodig</a:t>
            </a:r>
          </a:p>
          <a:p>
            <a:r>
              <a:rPr lang="da-DK" dirty="0"/>
              <a:t>Støtte i samtalen med egen læge/endokrinolog</a:t>
            </a:r>
          </a:p>
          <a:p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39CCFD54-BCCD-42D9-9798-19F655B9920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71" t="19671" r="72570" b="32402"/>
          <a:stretch/>
        </p:blipFill>
        <p:spPr bwMode="auto">
          <a:xfrm>
            <a:off x="191128" y="168207"/>
            <a:ext cx="1550942" cy="1562531"/>
          </a:xfrm>
          <a:prstGeom prst="rect">
            <a:avLst/>
          </a:prstGeom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Billede 5" descr="Et billede, der indeholder tekst&#10;&#10;Automatisk genereret beskrivelse">
            <a:extLst>
              <a:ext uri="{FF2B5EF4-FFF2-40B4-BE49-F238E27FC236}">
                <a16:creationId xmlns:a16="http://schemas.microsoft.com/office/drawing/2014/main" id="{E0A42D7B-EAE0-55FE-BA57-CBAA29046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825" y="6219999"/>
            <a:ext cx="2111592" cy="596525"/>
          </a:xfrm>
          <a:prstGeom prst="rect">
            <a:avLst/>
          </a:prstGeom>
          <a:effectLst/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3D1F5E9A-ACC5-7BB2-54E2-0CB9ABEF2F3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079" y="5934269"/>
            <a:ext cx="911920" cy="91420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345862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0F718A-4936-4A7F-BE41-CF813CF9B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1124" y="2103437"/>
            <a:ext cx="7549747" cy="1325563"/>
          </a:xfrm>
        </p:spPr>
        <p:txBody>
          <a:bodyPr>
            <a:normAutofit/>
          </a:bodyPr>
          <a:lstStyle/>
          <a:p>
            <a:pPr algn="ctr"/>
            <a:r>
              <a:rPr lang="da-DK" sz="4800" dirty="0"/>
              <a:t>Tak fordi du lyttede med </a:t>
            </a:r>
            <a:r>
              <a:rPr lang="da-DK" sz="4800" dirty="0">
                <a:sym typeface="Wingdings" panose="05000000000000000000" pitchFamily="2" charset="2"/>
              </a:rPr>
              <a:t> </a:t>
            </a:r>
            <a:endParaRPr lang="da-DK" sz="4800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39CCFD54-BCCD-42D9-9798-19F655B9920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71" t="19671" r="72570" b="32402"/>
          <a:stretch/>
        </p:blipFill>
        <p:spPr bwMode="auto">
          <a:xfrm>
            <a:off x="191128" y="168207"/>
            <a:ext cx="1550942" cy="1562531"/>
          </a:xfrm>
          <a:prstGeom prst="rect">
            <a:avLst/>
          </a:prstGeom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kstfelt 2">
            <a:extLst>
              <a:ext uri="{FF2B5EF4-FFF2-40B4-BE49-F238E27FC236}">
                <a16:creationId xmlns:a16="http://schemas.microsoft.com/office/drawing/2014/main" id="{ED7964D9-6C6E-F288-BF5E-044815BBFF5D}"/>
              </a:ext>
            </a:extLst>
          </p:cNvPr>
          <p:cNvSpPr txBox="1"/>
          <p:nvPr/>
        </p:nvSpPr>
        <p:spPr>
          <a:xfrm>
            <a:off x="2046075" y="4216400"/>
            <a:ext cx="80998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2000" dirty="0"/>
              <a:t>Brørup sundhedscenter tilbyder ”Lær at tackle hverdagen som pårørende”</a:t>
            </a:r>
            <a:br>
              <a:rPr lang="da-DK" sz="2000" dirty="0"/>
            </a:br>
            <a:r>
              <a:rPr lang="da-DK" sz="2000" dirty="0"/>
              <a:t>Ved interesse kontakt sundhedscenter@vejen.dk</a:t>
            </a:r>
          </a:p>
        </p:txBody>
      </p:sp>
      <p:pic>
        <p:nvPicPr>
          <p:cNvPr id="6" name="Billede 5" descr="Et billede, der indeholder tekst&#10;&#10;Automatisk genereret beskrivelse">
            <a:extLst>
              <a:ext uri="{FF2B5EF4-FFF2-40B4-BE49-F238E27FC236}">
                <a16:creationId xmlns:a16="http://schemas.microsoft.com/office/drawing/2014/main" id="{71356954-616F-9A67-AD7C-8D40EDFB0F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825" y="6219999"/>
            <a:ext cx="2111592" cy="596525"/>
          </a:xfrm>
          <a:prstGeom prst="rect">
            <a:avLst/>
          </a:prstGeom>
          <a:effectLst/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8A52752F-7A96-8F99-5883-B7615BAF182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079" y="5934269"/>
            <a:ext cx="911920" cy="91420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681671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6C7C6BAC-11C6-42AB-AE01-1092A834C221}"/>
              </a:ext>
            </a:extLst>
          </p:cNvPr>
          <p:cNvSpPr txBox="1"/>
          <p:nvPr/>
        </p:nvSpPr>
        <p:spPr>
          <a:xfrm>
            <a:off x="2561063" y="2701770"/>
            <a:ext cx="706987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800" i="1" dirty="0"/>
              <a:t>”</a:t>
            </a:r>
            <a:r>
              <a:rPr lang="da-DK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Hvor meget skal jeg overhøre min træthed, </a:t>
            </a:r>
            <a:br>
              <a:rPr lang="da-DK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ikke at skuffe min familie og mine venner</a:t>
            </a:r>
            <a:r>
              <a:rPr lang="da-DK" sz="3000" i="1" dirty="0"/>
              <a:t>”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631524DE-55C6-4653-9C07-97788D4803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1" t="19671" r="72570" b="32402"/>
          <a:stretch/>
        </p:blipFill>
        <p:spPr bwMode="auto">
          <a:xfrm>
            <a:off x="191128" y="168207"/>
            <a:ext cx="1550942" cy="1562531"/>
          </a:xfrm>
          <a:prstGeom prst="rect">
            <a:avLst/>
          </a:prstGeom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ekstfelt 1">
            <a:extLst>
              <a:ext uri="{FF2B5EF4-FFF2-40B4-BE49-F238E27FC236}">
                <a16:creationId xmlns:a16="http://schemas.microsoft.com/office/drawing/2014/main" id="{195EA5F4-3726-4D77-85F6-DCEBACB6C7F3}"/>
              </a:ext>
            </a:extLst>
          </p:cNvPr>
          <p:cNvSpPr txBox="1"/>
          <p:nvPr/>
        </p:nvSpPr>
        <p:spPr>
          <a:xfrm>
            <a:off x="7646859" y="3875228"/>
            <a:ext cx="2980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i="1" dirty="0"/>
              <a:t>Citat fra kvinde, lavt stofskifte</a:t>
            </a:r>
          </a:p>
        </p:txBody>
      </p:sp>
      <p:pic>
        <p:nvPicPr>
          <p:cNvPr id="6" name="Billede 5" descr="Et billede, der indeholder tekst&#10;&#10;Automatisk genereret beskrivelse">
            <a:extLst>
              <a:ext uri="{FF2B5EF4-FFF2-40B4-BE49-F238E27FC236}">
                <a16:creationId xmlns:a16="http://schemas.microsoft.com/office/drawing/2014/main" id="{DCA02051-5702-E8D5-D7BE-01C0F346BD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825" y="6219999"/>
            <a:ext cx="2111592" cy="596525"/>
          </a:xfrm>
          <a:prstGeom prst="rect">
            <a:avLst/>
          </a:prstGeom>
          <a:effectLst/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234783EF-0C6A-A615-234E-1F46ABDC127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079" y="5934269"/>
            <a:ext cx="911920" cy="91420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782230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felt 3">
            <a:extLst>
              <a:ext uri="{FF2B5EF4-FFF2-40B4-BE49-F238E27FC236}">
                <a16:creationId xmlns:a16="http://schemas.microsoft.com/office/drawing/2014/main" id="{5C668CED-78A1-4063-B047-4A2341027D6F}"/>
              </a:ext>
            </a:extLst>
          </p:cNvPr>
          <p:cNvSpPr txBox="1"/>
          <p:nvPr/>
        </p:nvSpPr>
        <p:spPr>
          <a:xfrm>
            <a:off x="2114549" y="1203424"/>
            <a:ext cx="12332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dirty="0"/>
              <a:t>Træthed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17E0E1A3-0D17-4903-BBA2-3BF3290E9AFE}"/>
              </a:ext>
            </a:extLst>
          </p:cNvPr>
          <p:cNvSpPr txBox="1"/>
          <p:nvPr/>
        </p:nvSpPr>
        <p:spPr>
          <a:xfrm>
            <a:off x="649948" y="3403179"/>
            <a:ext cx="1933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/>
              <a:t>Ledsmerter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45999456-947C-4067-8A42-6B60EE462B73}"/>
              </a:ext>
            </a:extLst>
          </p:cNvPr>
          <p:cNvSpPr txBox="1"/>
          <p:nvPr/>
        </p:nvSpPr>
        <p:spPr>
          <a:xfrm>
            <a:off x="4530433" y="1509414"/>
            <a:ext cx="2476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/>
              <a:t>Trykken i halsen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0355D9D6-7E43-4256-8F67-22683A6BED22}"/>
              </a:ext>
            </a:extLst>
          </p:cNvPr>
          <p:cNvSpPr txBox="1"/>
          <p:nvPr/>
        </p:nvSpPr>
        <p:spPr>
          <a:xfrm>
            <a:off x="4362449" y="2967335"/>
            <a:ext cx="1933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/>
              <a:t>Rømme sig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6E19D6DA-8EF0-4F56-AA30-7BD9BA31611C}"/>
              </a:ext>
            </a:extLst>
          </p:cNvPr>
          <p:cNvSpPr txBox="1"/>
          <p:nvPr/>
        </p:nvSpPr>
        <p:spPr>
          <a:xfrm>
            <a:off x="2543174" y="4156323"/>
            <a:ext cx="1933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/>
              <a:t>Fejlsynkning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A9A38B12-76E5-490B-B016-9D3B6F407DED}"/>
              </a:ext>
            </a:extLst>
          </p:cNvPr>
          <p:cNvSpPr txBox="1"/>
          <p:nvPr/>
        </p:nvSpPr>
        <p:spPr>
          <a:xfrm>
            <a:off x="6196015" y="3925490"/>
            <a:ext cx="30384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/>
              <a:t>Fordøjelsesproblemer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E54E4898-392E-4F54-8E66-5677CC42ED75}"/>
              </a:ext>
            </a:extLst>
          </p:cNvPr>
          <p:cNvSpPr txBox="1"/>
          <p:nvPr/>
        </p:nvSpPr>
        <p:spPr>
          <a:xfrm>
            <a:off x="7115174" y="2194098"/>
            <a:ext cx="1933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/>
              <a:t>Svimmelhed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040BB7E8-CD9B-4551-BA73-E86065AD1C40}"/>
              </a:ext>
            </a:extLst>
          </p:cNvPr>
          <p:cNvSpPr txBox="1"/>
          <p:nvPr/>
        </p:nvSpPr>
        <p:spPr>
          <a:xfrm>
            <a:off x="8505824" y="1047749"/>
            <a:ext cx="28384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/>
              <a:t>Synsforstyrrelser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D526CF80-6678-40C9-9C5C-305D00AD18E3}"/>
              </a:ext>
            </a:extLst>
          </p:cNvPr>
          <p:cNvSpPr txBox="1"/>
          <p:nvPr/>
        </p:nvSpPr>
        <p:spPr>
          <a:xfrm>
            <a:off x="4772024" y="4716212"/>
            <a:ext cx="1933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/>
              <a:t>Vægtøgning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0AFF2E83-D589-4FC3-A2AB-24BB3D743A63}"/>
              </a:ext>
            </a:extLst>
          </p:cNvPr>
          <p:cNvSpPr txBox="1"/>
          <p:nvPr/>
        </p:nvSpPr>
        <p:spPr>
          <a:xfrm>
            <a:off x="8310560" y="4998689"/>
            <a:ext cx="29622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/>
              <a:t>Nedsat hukommelse</a:t>
            </a: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24FF7DD6-1BE8-4C10-9D92-7BF51268C574}"/>
              </a:ext>
            </a:extLst>
          </p:cNvPr>
          <p:cNvSpPr txBox="1"/>
          <p:nvPr/>
        </p:nvSpPr>
        <p:spPr>
          <a:xfrm>
            <a:off x="1066798" y="5602934"/>
            <a:ext cx="37338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/>
              <a:t>Nedsat koncentration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E62FF4F0-15D5-4BC9-B024-EA9405F1506D}"/>
              </a:ext>
            </a:extLst>
          </p:cNvPr>
          <p:cNvSpPr txBox="1"/>
          <p:nvPr/>
        </p:nvSpPr>
        <p:spPr>
          <a:xfrm>
            <a:off x="8677274" y="2903935"/>
            <a:ext cx="3648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/>
              <a:t>Ændret søvnmønster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EBB16963-D72F-46C2-9965-B40B80AF7F7D}"/>
              </a:ext>
            </a:extLst>
          </p:cNvPr>
          <p:cNvSpPr txBox="1"/>
          <p:nvPr/>
        </p:nvSpPr>
        <p:spPr>
          <a:xfrm>
            <a:off x="2114549" y="2409825"/>
            <a:ext cx="1933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/>
              <a:t>Skøre negle</a:t>
            </a: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3A0FA3D9-93F9-41DD-82A2-F5664AB5CF34}"/>
              </a:ext>
            </a:extLst>
          </p:cNvPr>
          <p:cNvSpPr txBox="1"/>
          <p:nvPr/>
        </p:nvSpPr>
        <p:spPr>
          <a:xfrm>
            <a:off x="6572249" y="337839"/>
            <a:ext cx="1933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/>
              <a:t>Tør hud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CD44C5D8-9AD6-41F1-BA82-DD7619B65134}"/>
              </a:ext>
            </a:extLst>
          </p:cNvPr>
          <p:cNvSpPr txBox="1"/>
          <p:nvPr/>
        </p:nvSpPr>
        <p:spPr>
          <a:xfrm>
            <a:off x="2933699" y="268411"/>
            <a:ext cx="19335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/>
              <a:t>Hårtab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D111345F-273F-400A-89A3-3410056E6AA8}"/>
              </a:ext>
            </a:extLst>
          </p:cNvPr>
          <p:cNvSpPr txBox="1"/>
          <p:nvPr/>
        </p:nvSpPr>
        <p:spPr>
          <a:xfrm>
            <a:off x="5738811" y="5831234"/>
            <a:ext cx="41338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/>
              <a:t>Ekstra tid til at omsætte </a:t>
            </a:r>
          </a:p>
        </p:txBody>
      </p:sp>
      <p:pic>
        <p:nvPicPr>
          <p:cNvPr id="20" name="Billede 19">
            <a:extLst>
              <a:ext uri="{FF2B5EF4-FFF2-40B4-BE49-F238E27FC236}">
                <a16:creationId xmlns:a16="http://schemas.microsoft.com/office/drawing/2014/main" id="{EF53BF7B-32C7-43EF-8E36-E85B7E03F4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1" t="19671" r="72570" b="32402"/>
          <a:stretch/>
        </p:blipFill>
        <p:spPr bwMode="auto">
          <a:xfrm>
            <a:off x="191128" y="168207"/>
            <a:ext cx="1550942" cy="1562531"/>
          </a:xfrm>
          <a:prstGeom prst="rect">
            <a:avLst/>
          </a:prstGeom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1" name="Billede 20" descr="Et billede, der indeholder tekst&#10;&#10;Automatisk genereret beskrivelse">
            <a:extLst>
              <a:ext uri="{FF2B5EF4-FFF2-40B4-BE49-F238E27FC236}">
                <a16:creationId xmlns:a16="http://schemas.microsoft.com/office/drawing/2014/main" id="{CB65411B-BE64-F699-6666-4A3C098D85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825" y="6219999"/>
            <a:ext cx="2111592" cy="596525"/>
          </a:xfrm>
          <a:prstGeom prst="rect">
            <a:avLst/>
          </a:prstGeom>
          <a:effectLst/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115C7632-0AEA-F9D1-F12A-E55929A6C4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079" y="5934269"/>
            <a:ext cx="911920" cy="91420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18494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FFE26132-6259-48B0-88CE-B107D59E8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3857" y="405175"/>
            <a:ext cx="10515600" cy="1325563"/>
          </a:xfrm>
        </p:spPr>
        <p:txBody>
          <a:bodyPr/>
          <a:lstStyle/>
          <a:p>
            <a:r>
              <a:rPr lang="da-DK"/>
              <a:t>Hvad sker der i kroppen?</a:t>
            </a: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E0E59DCE-5776-46FD-831E-A70E96C8734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158" t="33197" r="47500" b="48300"/>
          <a:stretch/>
        </p:blipFill>
        <p:spPr>
          <a:xfrm>
            <a:off x="312273" y="2676294"/>
            <a:ext cx="5280963" cy="2354792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90868981-2CAB-4210-B50D-247D425953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345080"/>
            <a:ext cx="4564566" cy="3325181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:a16="http://schemas.microsoft.com/office/drawing/2014/main" id="{DF6CE2C0-D14C-4D2A-AAD6-71FB3992425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71" t="19671" r="72570" b="32402"/>
          <a:stretch/>
        </p:blipFill>
        <p:spPr bwMode="auto">
          <a:xfrm>
            <a:off x="191128" y="168207"/>
            <a:ext cx="1550942" cy="1562531"/>
          </a:xfrm>
          <a:prstGeom prst="rect">
            <a:avLst/>
          </a:prstGeom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Billede 5" descr="Et billede, der indeholder tekst&#10;&#10;Automatisk genereret beskrivelse">
            <a:extLst>
              <a:ext uri="{FF2B5EF4-FFF2-40B4-BE49-F238E27FC236}">
                <a16:creationId xmlns:a16="http://schemas.microsoft.com/office/drawing/2014/main" id="{63A9BF90-027D-514B-F645-9CD17EFAAAB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825" y="6219999"/>
            <a:ext cx="2111592" cy="596525"/>
          </a:xfrm>
          <a:prstGeom prst="rect">
            <a:avLst/>
          </a:prstGeom>
          <a:effectLst/>
        </p:spPr>
      </p:pic>
      <p:pic>
        <p:nvPicPr>
          <p:cNvPr id="8" name="Billede 7">
            <a:extLst>
              <a:ext uri="{FF2B5EF4-FFF2-40B4-BE49-F238E27FC236}">
                <a16:creationId xmlns:a16="http://schemas.microsoft.com/office/drawing/2014/main" id="{E4027937-3AC5-BBA3-21D3-357C99C69AB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079" y="5934269"/>
            <a:ext cx="911920" cy="91420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60854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81E289-90DB-4FC5-9E47-4B6B3123C5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1190" y="365125"/>
            <a:ext cx="10515600" cy="1325563"/>
          </a:xfrm>
        </p:spPr>
        <p:txBody>
          <a:bodyPr/>
          <a:lstStyle/>
          <a:p>
            <a:r>
              <a:rPr lang="da-DK" dirty="0"/>
              <a:t>Årsager til lavt stofskifte</a:t>
            </a:r>
          </a:p>
        </p:txBody>
      </p:sp>
      <p:sp>
        <p:nvSpPr>
          <p:cNvPr id="4" name="Pladsholder til indhold 2">
            <a:extLst>
              <a:ext uri="{FF2B5EF4-FFF2-40B4-BE49-F238E27FC236}">
                <a16:creationId xmlns:a16="http://schemas.microsoft.com/office/drawing/2014/main" id="{925CEA32-6592-42A7-891B-D03A10DA4B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1120" y="1928495"/>
            <a:ext cx="10515600" cy="4351338"/>
          </a:xfrm>
        </p:spPr>
        <p:txBody>
          <a:bodyPr/>
          <a:lstStyle/>
          <a:p>
            <a:r>
              <a:rPr lang="da-DK" dirty="0"/>
              <a:t>Medfødt</a:t>
            </a:r>
          </a:p>
          <a:p>
            <a:r>
              <a:rPr lang="da-DK" dirty="0"/>
              <a:t>Autoimmun sygdom (Hashimoto’s thyroiditis) </a:t>
            </a:r>
          </a:p>
          <a:p>
            <a:r>
              <a:rPr lang="da-DK" dirty="0"/>
              <a:t>Radioaktivt jod</a:t>
            </a:r>
          </a:p>
          <a:p>
            <a:r>
              <a:rPr lang="da-DK" dirty="0"/>
              <a:t>Operation</a:t>
            </a:r>
          </a:p>
          <a:p>
            <a:r>
              <a:rPr lang="da-DK" dirty="0"/>
              <a:t>Farmakologisk</a:t>
            </a:r>
          </a:p>
          <a:p>
            <a:r>
              <a:rPr lang="da-DK" dirty="0"/>
              <a:t>Strålebehandling af hoved/halscancer</a:t>
            </a:r>
          </a:p>
          <a:p>
            <a:pPr marL="0" indent="0">
              <a:buNone/>
            </a:pP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95B11A6-CFF2-4B9C-B1DE-A91FF0A3BE4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1" t="19671" r="72570" b="32402"/>
          <a:stretch/>
        </p:blipFill>
        <p:spPr bwMode="auto">
          <a:xfrm>
            <a:off x="191128" y="168207"/>
            <a:ext cx="1550942" cy="1562531"/>
          </a:xfrm>
          <a:prstGeom prst="rect">
            <a:avLst/>
          </a:prstGeom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Billede 5" descr="Et billede, der indeholder tekst&#10;&#10;Automatisk genereret beskrivelse">
            <a:extLst>
              <a:ext uri="{FF2B5EF4-FFF2-40B4-BE49-F238E27FC236}">
                <a16:creationId xmlns:a16="http://schemas.microsoft.com/office/drawing/2014/main" id="{D3F861B0-00C2-9B45-AFC4-181F35CEC6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825" y="6219999"/>
            <a:ext cx="2111592" cy="596525"/>
          </a:xfrm>
          <a:prstGeom prst="rect">
            <a:avLst/>
          </a:prstGeom>
          <a:effectLst/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92F60BBB-F8E6-4D97-E1F7-423348A51F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079" y="5934269"/>
            <a:ext cx="911920" cy="91420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177892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00C103-61AB-444F-8F7C-9CC3307DC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4060" y="286690"/>
            <a:ext cx="10515600" cy="1325563"/>
          </a:xfrm>
        </p:spPr>
        <p:txBody>
          <a:bodyPr/>
          <a:lstStyle/>
          <a:p>
            <a:r>
              <a:rPr lang="da-DK" dirty="0"/>
              <a:t>Diagnose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6DE1162-5B05-4F36-8D02-38FCA2653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2580" y="1871345"/>
            <a:ext cx="10515600" cy="4351338"/>
          </a:xfrm>
        </p:spPr>
        <p:txBody>
          <a:bodyPr/>
          <a:lstStyle/>
          <a:p>
            <a:r>
              <a:rPr lang="da-DK" dirty="0"/>
              <a:t>Måling af TSH og T4 i en blodprøve</a:t>
            </a:r>
          </a:p>
          <a:p>
            <a:endParaRPr lang="da-DK" dirty="0"/>
          </a:p>
          <a:p>
            <a:r>
              <a:rPr lang="da-DK" b="1" dirty="0"/>
              <a:t>Lavt stofskifte</a:t>
            </a:r>
            <a:r>
              <a:rPr lang="da-DK" dirty="0"/>
              <a:t>: TSH    og  T4 </a:t>
            </a:r>
          </a:p>
          <a:p>
            <a:r>
              <a:rPr lang="da-DK" b="1" dirty="0"/>
              <a:t>Subklinisk lavt stofskifte</a:t>
            </a:r>
            <a:r>
              <a:rPr lang="da-DK" dirty="0"/>
              <a:t>: TSH    og T4 i normalområdet</a:t>
            </a:r>
          </a:p>
          <a:p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0BA7F655-B582-469C-85C1-A017B687711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1" t="19671" r="72570" b="32402"/>
          <a:stretch/>
        </p:blipFill>
        <p:spPr bwMode="auto">
          <a:xfrm>
            <a:off x="191128" y="168207"/>
            <a:ext cx="1550942" cy="1562531"/>
          </a:xfrm>
          <a:prstGeom prst="rect">
            <a:avLst/>
          </a:prstGeom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6" name="Lige pilforbindelse 5">
            <a:extLst>
              <a:ext uri="{FF2B5EF4-FFF2-40B4-BE49-F238E27FC236}">
                <a16:creationId xmlns:a16="http://schemas.microsoft.com/office/drawing/2014/main" id="{3784AC74-A1CA-4DA0-B606-C1A9FA3515B3}"/>
              </a:ext>
            </a:extLst>
          </p:cNvPr>
          <p:cNvCxnSpPr/>
          <p:nvPr/>
        </p:nvCxnSpPr>
        <p:spPr>
          <a:xfrm flipV="1">
            <a:off x="4813250" y="2921619"/>
            <a:ext cx="0" cy="360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Lige pilforbindelse 7">
            <a:extLst>
              <a:ext uri="{FF2B5EF4-FFF2-40B4-BE49-F238E27FC236}">
                <a16:creationId xmlns:a16="http://schemas.microsoft.com/office/drawing/2014/main" id="{99635096-621C-4BA9-AF04-33FAB2C37FFA}"/>
              </a:ext>
            </a:extLst>
          </p:cNvPr>
          <p:cNvCxnSpPr/>
          <p:nvPr/>
        </p:nvCxnSpPr>
        <p:spPr>
          <a:xfrm flipV="1">
            <a:off x="6329216" y="3429000"/>
            <a:ext cx="0" cy="34568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Lige pilforbindelse 11">
            <a:extLst>
              <a:ext uri="{FF2B5EF4-FFF2-40B4-BE49-F238E27FC236}">
                <a16:creationId xmlns:a16="http://schemas.microsoft.com/office/drawing/2014/main" id="{D2CE63DC-7C90-46C1-A738-AFC5A535D972}"/>
              </a:ext>
            </a:extLst>
          </p:cNvPr>
          <p:cNvCxnSpPr/>
          <p:nvPr/>
        </p:nvCxnSpPr>
        <p:spPr>
          <a:xfrm>
            <a:off x="6096000" y="2921619"/>
            <a:ext cx="0" cy="3600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9" name="Billede 8" descr="Et billede, der indeholder tekst&#10;&#10;Automatisk genereret beskrivelse">
            <a:extLst>
              <a:ext uri="{FF2B5EF4-FFF2-40B4-BE49-F238E27FC236}">
                <a16:creationId xmlns:a16="http://schemas.microsoft.com/office/drawing/2014/main" id="{1EC4BB7C-CB2B-BFE1-CAD4-99D03B8027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825" y="6219999"/>
            <a:ext cx="2111592" cy="596525"/>
          </a:xfrm>
          <a:prstGeom prst="rect">
            <a:avLst/>
          </a:prstGeom>
          <a:effectLst/>
        </p:spPr>
      </p:pic>
      <p:pic>
        <p:nvPicPr>
          <p:cNvPr id="10" name="Billede 9">
            <a:extLst>
              <a:ext uri="{FF2B5EF4-FFF2-40B4-BE49-F238E27FC236}">
                <a16:creationId xmlns:a16="http://schemas.microsoft.com/office/drawing/2014/main" id="{7A83DE01-5472-28B4-625F-6C1BFCEA85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079" y="5934269"/>
            <a:ext cx="911920" cy="91420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06371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A32D14-4BD8-4350-911B-11B1C9DA2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4080" y="405175"/>
            <a:ext cx="10515600" cy="1325563"/>
          </a:xfrm>
        </p:spPr>
        <p:txBody>
          <a:bodyPr/>
          <a:lstStyle/>
          <a:p>
            <a:r>
              <a:rPr lang="da-DK" dirty="0"/>
              <a:t>Behandling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7104363-90AD-4B18-AF3F-B517CBF728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59915"/>
            <a:ext cx="10328910" cy="4351338"/>
          </a:xfrm>
        </p:spPr>
        <p:txBody>
          <a:bodyPr>
            <a:normAutofit/>
          </a:bodyPr>
          <a:lstStyle/>
          <a:p>
            <a:r>
              <a:rPr lang="da-DK" dirty="0"/>
              <a:t>Sigter mod normalisering af TSH</a:t>
            </a:r>
          </a:p>
          <a:p>
            <a:r>
              <a:rPr lang="da-DK" dirty="0"/>
              <a:t>Normalområde for TSH: 0,3mU/L – 4 mU/L</a:t>
            </a:r>
          </a:p>
          <a:p>
            <a:r>
              <a:rPr lang="da-DK" dirty="0"/>
              <a:t>Behandles med tablet T4</a:t>
            </a:r>
          </a:p>
          <a:p>
            <a:pPr marL="0" indent="0">
              <a:buNone/>
            </a:pPr>
            <a:r>
              <a:rPr lang="da-DK" dirty="0"/>
              <a:t>	Eltroxin, Euthyrox, Tirosint (gelkapsel), Medithyrox</a:t>
            </a:r>
          </a:p>
          <a:p>
            <a:r>
              <a:rPr lang="da-DK" dirty="0"/>
              <a:t>Evt. kombinationsbehandling med T3 og T4</a:t>
            </a:r>
          </a:p>
          <a:p>
            <a:r>
              <a:rPr lang="da-DK" dirty="0"/>
              <a:t>(Thyroid - grisehormon)</a:t>
            </a:r>
          </a:p>
          <a:p>
            <a:endParaRPr lang="da-DK" dirty="0"/>
          </a:p>
          <a:p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BE780E8C-2C50-4DF9-BA39-7C54151509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1" t="19671" r="72570" b="32402"/>
          <a:stretch/>
        </p:blipFill>
        <p:spPr bwMode="auto">
          <a:xfrm>
            <a:off x="191128" y="168207"/>
            <a:ext cx="1550942" cy="1562531"/>
          </a:xfrm>
          <a:prstGeom prst="rect">
            <a:avLst/>
          </a:prstGeom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Billede 5" descr="Et billede, der indeholder tekst&#10;&#10;Automatisk genereret beskrivelse">
            <a:extLst>
              <a:ext uri="{FF2B5EF4-FFF2-40B4-BE49-F238E27FC236}">
                <a16:creationId xmlns:a16="http://schemas.microsoft.com/office/drawing/2014/main" id="{DFC500FF-1388-4E33-62C8-01BD29DDCF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825" y="6219999"/>
            <a:ext cx="2111592" cy="596525"/>
          </a:xfrm>
          <a:prstGeom prst="rect">
            <a:avLst/>
          </a:prstGeom>
          <a:effectLst/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64207A79-5BF0-1F37-F15F-83A0F93249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079" y="5934269"/>
            <a:ext cx="911920" cy="91420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621321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F21D34-91F0-410E-BEF6-5096AD3D1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2620" y="330835"/>
            <a:ext cx="10515600" cy="1325563"/>
          </a:xfrm>
        </p:spPr>
        <p:txBody>
          <a:bodyPr/>
          <a:lstStyle/>
          <a:p>
            <a:r>
              <a:rPr lang="da-DK" dirty="0"/>
              <a:t>Symptomer trods behandling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B33EF90-C69C-44DC-87DA-50A7940E04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250" y="1848485"/>
            <a:ext cx="10515600" cy="4351338"/>
          </a:xfrm>
        </p:spPr>
        <p:txBody>
          <a:bodyPr>
            <a:normAutofit/>
          </a:bodyPr>
          <a:lstStyle/>
          <a:p>
            <a:r>
              <a:rPr lang="da-DK" dirty="0"/>
              <a:t>Velbehandlet?</a:t>
            </a:r>
          </a:p>
          <a:p>
            <a:r>
              <a:rPr lang="da-DK" dirty="0"/>
              <a:t>Samarbejde med egen læge/endokrinolog</a:t>
            </a:r>
          </a:p>
          <a:p>
            <a:r>
              <a:rPr lang="da-DK" dirty="0"/>
              <a:t>Hvornår tages medicin?</a:t>
            </a:r>
          </a:p>
          <a:p>
            <a:r>
              <a:rPr lang="da-DK" dirty="0"/>
              <a:t>Anden sygdom?</a:t>
            </a:r>
          </a:p>
          <a:p>
            <a:r>
              <a:rPr lang="da-DK" dirty="0"/>
              <a:t>Almene symptomer</a:t>
            </a:r>
          </a:p>
          <a:p>
            <a:r>
              <a:rPr lang="da-DK" dirty="0"/>
              <a:t>Levevis</a:t>
            </a:r>
          </a:p>
          <a:p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4201FD48-7399-4288-92E3-B0A5BE318F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1" t="19671" r="72570" b="32402"/>
          <a:stretch/>
        </p:blipFill>
        <p:spPr bwMode="auto">
          <a:xfrm>
            <a:off x="191128" y="168207"/>
            <a:ext cx="1550942" cy="1562531"/>
          </a:xfrm>
          <a:prstGeom prst="rect">
            <a:avLst/>
          </a:prstGeom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Billede 4" descr="Et billede, der indeholder tekst&#10;&#10;Automatisk genereret beskrivelse">
            <a:extLst>
              <a:ext uri="{FF2B5EF4-FFF2-40B4-BE49-F238E27FC236}">
                <a16:creationId xmlns:a16="http://schemas.microsoft.com/office/drawing/2014/main" id="{114426FF-F3F4-33A9-2C5E-58C26AF77C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825" y="6219999"/>
            <a:ext cx="2111592" cy="596525"/>
          </a:xfrm>
          <a:prstGeom prst="rect">
            <a:avLst/>
          </a:prstGeom>
          <a:effectLst/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EFB2CA3E-7F5C-716A-FFAC-AE997F7132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079" y="5934269"/>
            <a:ext cx="911920" cy="91420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491563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15BD1C-6728-4D9A-8479-4DF9836D7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a-DK" dirty="0"/>
              <a:t>Ske teorien</a:t>
            </a:r>
          </a:p>
        </p:txBody>
      </p:sp>
      <p:pic>
        <p:nvPicPr>
          <p:cNvPr id="10" name="Pladsholder til indhold 4" descr="Ske kontur">
            <a:extLst>
              <a:ext uri="{FF2B5EF4-FFF2-40B4-BE49-F238E27FC236}">
                <a16:creationId xmlns:a16="http://schemas.microsoft.com/office/drawing/2014/main" id="{EFB88B03-37D8-416C-965E-9000792613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8889385">
            <a:off x="76428" y="2722400"/>
            <a:ext cx="1739590" cy="1739590"/>
          </a:xfrm>
          <a:prstGeom prst="rect">
            <a:avLst/>
          </a:prstGeom>
        </p:spPr>
      </p:pic>
      <p:pic>
        <p:nvPicPr>
          <p:cNvPr id="17" name="Pladsholder til indhold 4" descr="Ske kontur">
            <a:extLst>
              <a:ext uri="{FF2B5EF4-FFF2-40B4-BE49-F238E27FC236}">
                <a16:creationId xmlns:a16="http://schemas.microsoft.com/office/drawing/2014/main" id="{AD59E060-FBDA-4B47-966C-E3F04E8C1E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8889385">
            <a:off x="3921210" y="2722390"/>
            <a:ext cx="1739590" cy="1739590"/>
          </a:xfrm>
          <a:prstGeom prst="rect">
            <a:avLst/>
          </a:prstGeom>
        </p:spPr>
      </p:pic>
      <p:pic>
        <p:nvPicPr>
          <p:cNvPr id="18" name="Pladsholder til indhold 4" descr="Ske kontur">
            <a:extLst>
              <a:ext uri="{FF2B5EF4-FFF2-40B4-BE49-F238E27FC236}">
                <a16:creationId xmlns:a16="http://schemas.microsoft.com/office/drawing/2014/main" id="{DB1571AA-EBEF-4613-994B-360F40B5AA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8889385">
            <a:off x="4928012" y="2722382"/>
            <a:ext cx="1739590" cy="1739590"/>
          </a:xfrm>
          <a:prstGeom prst="rect">
            <a:avLst/>
          </a:prstGeom>
        </p:spPr>
      </p:pic>
      <p:pic>
        <p:nvPicPr>
          <p:cNvPr id="19" name="Pladsholder til indhold 4" descr="Ske kontur">
            <a:extLst>
              <a:ext uri="{FF2B5EF4-FFF2-40B4-BE49-F238E27FC236}">
                <a16:creationId xmlns:a16="http://schemas.microsoft.com/office/drawing/2014/main" id="{363E9008-5FB3-483B-8E88-3964B6260E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8889385">
            <a:off x="5884650" y="2722383"/>
            <a:ext cx="1739590" cy="1739590"/>
          </a:xfrm>
          <a:prstGeom prst="rect">
            <a:avLst/>
          </a:prstGeom>
        </p:spPr>
      </p:pic>
      <p:pic>
        <p:nvPicPr>
          <p:cNvPr id="20" name="Pladsholder til indhold 4" descr="Ske kontur">
            <a:extLst>
              <a:ext uri="{FF2B5EF4-FFF2-40B4-BE49-F238E27FC236}">
                <a16:creationId xmlns:a16="http://schemas.microsoft.com/office/drawing/2014/main" id="{B55EF6A5-722A-415B-8C1E-9C700571AB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8889385">
            <a:off x="6821582" y="2722383"/>
            <a:ext cx="1739590" cy="1739590"/>
          </a:xfrm>
          <a:prstGeom prst="rect">
            <a:avLst/>
          </a:prstGeom>
        </p:spPr>
      </p:pic>
      <p:pic>
        <p:nvPicPr>
          <p:cNvPr id="21" name="Pladsholder til indhold 4" descr="Ske kontur">
            <a:extLst>
              <a:ext uri="{FF2B5EF4-FFF2-40B4-BE49-F238E27FC236}">
                <a16:creationId xmlns:a16="http://schemas.microsoft.com/office/drawing/2014/main" id="{CF2C7BA1-0587-4D03-A347-6D518ECB0F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8889385">
            <a:off x="7779300" y="2722383"/>
            <a:ext cx="1739590" cy="1739590"/>
          </a:xfrm>
          <a:prstGeom prst="rect">
            <a:avLst/>
          </a:prstGeom>
        </p:spPr>
      </p:pic>
      <p:pic>
        <p:nvPicPr>
          <p:cNvPr id="22" name="Pladsholder til indhold 4" descr="Ske kontur">
            <a:extLst>
              <a:ext uri="{FF2B5EF4-FFF2-40B4-BE49-F238E27FC236}">
                <a16:creationId xmlns:a16="http://schemas.microsoft.com/office/drawing/2014/main" id="{3B4156AA-662E-454A-A3B7-9412B07E86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8889385">
            <a:off x="8746645" y="2722400"/>
            <a:ext cx="1739590" cy="1739590"/>
          </a:xfrm>
          <a:prstGeom prst="rect">
            <a:avLst/>
          </a:prstGeom>
        </p:spPr>
      </p:pic>
      <p:pic>
        <p:nvPicPr>
          <p:cNvPr id="23" name="Pladsholder til indhold 4" descr="Ske kontur">
            <a:extLst>
              <a:ext uri="{FF2B5EF4-FFF2-40B4-BE49-F238E27FC236}">
                <a16:creationId xmlns:a16="http://schemas.microsoft.com/office/drawing/2014/main" id="{01383AA4-D770-4C1C-9E3D-1FFE403C35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8889385">
            <a:off x="9655332" y="2722399"/>
            <a:ext cx="1739590" cy="1739590"/>
          </a:xfrm>
          <a:prstGeom prst="rect">
            <a:avLst/>
          </a:prstGeom>
        </p:spPr>
      </p:pic>
      <p:pic>
        <p:nvPicPr>
          <p:cNvPr id="24" name="Pladsholder til indhold 4" descr="Ske kontur">
            <a:extLst>
              <a:ext uri="{FF2B5EF4-FFF2-40B4-BE49-F238E27FC236}">
                <a16:creationId xmlns:a16="http://schemas.microsoft.com/office/drawing/2014/main" id="{5D8FC8E1-17C8-4B8F-BDDD-EA1B31578B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8889385">
            <a:off x="10499205" y="2722382"/>
            <a:ext cx="1739590" cy="1739590"/>
          </a:xfrm>
          <a:prstGeom prst="rect">
            <a:avLst/>
          </a:prstGeom>
        </p:spPr>
      </p:pic>
      <p:pic>
        <p:nvPicPr>
          <p:cNvPr id="25" name="Pladsholder til indhold 4" descr="Ske kontur">
            <a:extLst>
              <a:ext uri="{FF2B5EF4-FFF2-40B4-BE49-F238E27FC236}">
                <a16:creationId xmlns:a16="http://schemas.microsoft.com/office/drawing/2014/main" id="{0D995682-9EEF-46D3-87AF-D258ABC83D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8889385">
            <a:off x="991608" y="2722388"/>
            <a:ext cx="1739590" cy="1739590"/>
          </a:xfrm>
          <a:prstGeom prst="rect">
            <a:avLst/>
          </a:prstGeom>
        </p:spPr>
      </p:pic>
      <p:pic>
        <p:nvPicPr>
          <p:cNvPr id="28" name="Pladsholder til indhold 4" descr="Ske kontur">
            <a:extLst>
              <a:ext uri="{FF2B5EF4-FFF2-40B4-BE49-F238E27FC236}">
                <a16:creationId xmlns:a16="http://schemas.microsoft.com/office/drawing/2014/main" id="{E34A7A19-5207-454F-A89E-9FAD0FF35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8889385">
            <a:off x="1907659" y="2722390"/>
            <a:ext cx="1739590" cy="1739590"/>
          </a:xfrm>
          <a:prstGeom prst="rect">
            <a:avLst/>
          </a:prstGeom>
        </p:spPr>
      </p:pic>
      <p:pic>
        <p:nvPicPr>
          <p:cNvPr id="29" name="Pladsholder til indhold 4" descr="Ske kontur">
            <a:extLst>
              <a:ext uri="{FF2B5EF4-FFF2-40B4-BE49-F238E27FC236}">
                <a16:creationId xmlns:a16="http://schemas.microsoft.com/office/drawing/2014/main" id="{1AAC4507-2104-4AFD-8739-8195C350FC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8889385">
            <a:off x="2911739" y="2722389"/>
            <a:ext cx="1739590" cy="1739590"/>
          </a:xfrm>
          <a:prstGeom prst="rect">
            <a:avLst/>
          </a:prstGeom>
        </p:spPr>
      </p:pic>
      <p:pic>
        <p:nvPicPr>
          <p:cNvPr id="30" name="Billede 29">
            <a:extLst>
              <a:ext uri="{FF2B5EF4-FFF2-40B4-BE49-F238E27FC236}">
                <a16:creationId xmlns:a16="http://schemas.microsoft.com/office/drawing/2014/main" id="{8CF30504-2CE3-4629-9101-4D80F91454AE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671" t="19671" r="72570" b="32402"/>
          <a:stretch/>
        </p:blipFill>
        <p:spPr bwMode="auto">
          <a:xfrm>
            <a:off x="191128" y="168207"/>
            <a:ext cx="1550942" cy="1562531"/>
          </a:xfrm>
          <a:prstGeom prst="rect">
            <a:avLst/>
          </a:prstGeom>
          <a:effectLst/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6" name="Billede 15" descr="Et billede, der indeholder tekst&#10;&#10;Automatisk genereret beskrivelse">
            <a:extLst>
              <a:ext uri="{FF2B5EF4-FFF2-40B4-BE49-F238E27FC236}">
                <a16:creationId xmlns:a16="http://schemas.microsoft.com/office/drawing/2014/main" id="{968F75AA-EBF3-7FF1-D424-F939BAD7BF1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9825" y="6219999"/>
            <a:ext cx="2111592" cy="596525"/>
          </a:xfrm>
          <a:prstGeom prst="rect">
            <a:avLst/>
          </a:prstGeom>
          <a:effectLst/>
        </p:spPr>
      </p:pic>
      <p:pic>
        <p:nvPicPr>
          <p:cNvPr id="26" name="Billede 25">
            <a:extLst>
              <a:ext uri="{FF2B5EF4-FFF2-40B4-BE49-F238E27FC236}">
                <a16:creationId xmlns:a16="http://schemas.microsoft.com/office/drawing/2014/main" id="{B6053F4B-AD65-DC6E-E864-A9F252AA1BD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0079" y="5934269"/>
            <a:ext cx="911920" cy="914206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677070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2378</TotalTime>
  <Words>929</Words>
  <Application>Microsoft Office PowerPoint</Application>
  <PresentationFormat>Widescreen</PresentationFormat>
  <Paragraphs>76</Paragraphs>
  <Slides>11</Slides>
  <Notes>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Exo 2</vt:lpstr>
      <vt:lpstr>Office-tema</vt:lpstr>
      <vt:lpstr>Pårørende til en med  lavt stofskifte</vt:lpstr>
      <vt:lpstr>PowerPoint-præsentation</vt:lpstr>
      <vt:lpstr>PowerPoint-præsentation</vt:lpstr>
      <vt:lpstr>Hvad sker der i kroppen?</vt:lpstr>
      <vt:lpstr>Årsager til lavt stofskifte</vt:lpstr>
      <vt:lpstr>Diagnose</vt:lpstr>
      <vt:lpstr>Behandling</vt:lpstr>
      <vt:lpstr>Symptomer trods behandling</vt:lpstr>
      <vt:lpstr>Ske teorien</vt:lpstr>
      <vt:lpstr>Hvad kan du gøre som pårørende?</vt:lpstr>
      <vt:lpstr>Tak fordi du lyttede med 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Pårørende til en med  lavt stofskifte</dc:title>
  <dc:creator>Elise Barsøe Jessen</dc:creator>
  <cp:lastModifiedBy>Elise Barsøe Dalsgaard</cp:lastModifiedBy>
  <cp:revision>16</cp:revision>
  <dcterms:created xsi:type="dcterms:W3CDTF">2022-06-08T07:47:59Z</dcterms:created>
  <dcterms:modified xsi:type="dcterms:W3CDTF">2022-08-24T08:23:47Z</dcterms:modified>
</cp:coreProperties>
</file>